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2.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40" d="100"/>
          <a:sy n="40" d="100"/>
        </p:scale>
        <p:origin x="44" y="5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oleObject" Target="file:///C:\Users\mchen\Downloads\games.csv"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mchen\Downloads\games.csv"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1.xlsx"/></Relationships>
</file>

<file path=ppt/charts/_rels/chart5.xml.rels><?xml version="1.0" encoding="UTF-8" standalone="yes"?>
<Relationships xmlns="http://schemas.openxmlformats.org/package/2006/relationships"><Relationship Id="rId3" Type="http://schemas.openxmlformats.org/officeDocument/2006/relationships/oleObject" Target="file:///C:\Users\mchen\Downloads\games.csv"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barChart>
        <c:barDir val="bar"/>
        <c:grouping val="clustered"/>
        <c:varyColors val="0"/>
        <c:ser>
          <c:idx val="0"/>
          <c:order val="0"/>
          <c:tx>
            <c:strRef>
              <c:f>Sheet2!$A$13448</c:f>
              <c:strCache>
                <c:ptCount val="1"/>
                <c:pt idx="0">
                  <c:v>MetaScore Averages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invertIfNegative val="0"/>
          <c:cat>
            <c:strRef>
              <c:f>Sheet2!$B$13447:$L$13447</c:f>
              <c:strCache>
                <c:ptCount val="11"/>
                <c:pt idx="0">
                  <c:v>Nintendo</c:v>
                </c:pt>
                <c:pt idx="1">
                  <c:v>Ubisoft</c:v>
                </c:pt>
                <c:pt idx="2">
                  <c:v>Electronic Arts</c:v>
                </c:pt>
                <c:pt idx="3">
                  <c:v>Capcom</c:v>
                </c:pt>
                <c:pt idx="4">
                  <c:v>Rockstar Games</c:v>
                </c:pt>
                <c:pt idx="5">
                  <c:v>Konami</c:v>
                </c:pt>
                <c:pt idx="6">
                  <c:v>Bethesda Softworks</c:v>
                </c:pt>
                <c:pt idx="7">
                  <c:v>Microsoft Game Studios</c:v>
                </c:pt>
                <c:pt idx="8">
                  <c:v>2K Games</c:v>
                </c:pt>
                <c:pt idx="9">
                  <c:v>Sega</c:v>
                </c:pt>
                <c:pt idx="10">
                  <c:v>Namco Bandai Games</c:v>
                </c:pt>
              </c:strCache>
            </c:strRef>
          </c:cat>
          <c:val>
            <c:numRef>
              <c:f>Sheet2!$B$13448:$L$13448</c:f>
              <c:numCache>
                <c:formatCode>General</c:formatCode>
                <c:ptCount val="11"/>
                <c:pt idx="0">
                  <c:v>70.951727259013424</c:v>
                </c:pt>
                <c:pt idx="1">
                  <c:v>70.343771068993931</c:v>
                </c:pt>
                <c:pt idx="2">
                  <c:v>70.648293963254588</c:v>
                </c:pt>
                <c:pt idx="3">
                  <c:v>71.031838463283677</c:v>
                </c:pt>
                <c:pt idx="4">
                  <c:v>71.858766739333547</c:v>
                </c:pt>
                <c:pt idx="5">
                  <c:v>70.59353677738622</c:v>
                </c:pt>
                <c:pt idx="6">
                  <c:v>70.550415450258257</c:v>
                </c:pt>
                <c:pt idx="7">
                  <c:v>69.796606211566896</c:v>
                </c:pt>
                <c:pt idx="8">
                  <c:v>70.845614828209762</c:v>
                </c:pt>
                <c:pt idx="9">
                  <c:v>70.694073518379597</c:v>
                </c:pt>
                <c:pt idx="10">
                  <c:v>70.41749162634909</c:v>
                </c:pt>
              </c:numCache>
            </c:numRef>
          </c:val>
          <c:extLst>
            <c:ext xmlns:c16="http://schemas.microsoft.com/office/drawing/2014/chart" uri="{C3380CC4-5D6E-409C-BE32-E72D297353CC}">
              <c16:uniqueId val="{00000000-F09E-4063-BEEF-AD8E1DF76FE1}"/>
            </c:ext>
          </c:extLst>
        </c:ser>
        <c:dLbls>
          <c:showLegendKey val="0"/>
          <c:showVal val="0"/>
          <c:showCatName val="0"/>
          <c:showSerName val="0"/>
          <c:showPercent val="0"/>
          <c:showBubbleSize val="0"/>
        </c:dLbls>
        <c:gapWidth val="100"/>
        <c:axId val="1107940911"/>
        <c:axId val="1107941391"/>
      </c:barChart>
      <c:catAx>
        <c:axId val="1107940911"/>
        <c:scaling>
          <c:orientation val="minMax"/>
        </c:scaling>
        <c:delete val="0"/>
        <c:axPos val="l"/>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107941391"/>
        <c:crosses val="autoZero"/>
        <c:auto val="1"/>
        <c:lblAlgn val="ctr"/>
        <c:lblOffset val="100"/>
        <c:noMultiLvlLbl val="0"/>
      </c:catAx>
      <c:valAx>
        <c:axId val="1107941391"/>
        <c:scaling>
          <c:orientation val="minMax"/>
        </c:scaling>
        <c:delete val="0"/>
        <c:axPos val="b"/>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10794091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Critic_Games!$A$13450</c:f>
              <c:strCache>
                <c:ptCount val="1"/>
                <c:pt idx="0">
                  <c:v>User Score Averages</c:v>
                </c:pt>
              </c:strCache>
            </c:strRef>
          </c:tx>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10800000" scaled="1"/>
              <a:tileRect/>
            </a:gradFill>
            <a:ln>
              <a:noFill/>
            </a:ln>
            <a:effectLst/>
          </c:spPr>
          <c:invertIfNegative val="0"/>
          <c:cat>
            <c:strRef>
              <c:f>Critic_Games!$B$13447:$L$13447</c:f>
              <c:strCache>
                <c:ptCount val="11"/>
                <c:pt idx="0">
                  <c:v>Nintendo</c:v>
                </c:pt>
                <c:pt idx="1">
                  <c:v>Ubisoft</c:v>
                </c:pt>
                <c:pt idx="2">
                  <c:v>Electronic Arts</c:v>
                </c:pt>
                <c:pt idx="3">
                  <c:v>Capcom</c:v>
                </c:pt>
                <c:pt idx="4">
                  <c:v>Rockstar Games</c:v>
                </c:pt>
                <c:pt idx="5">
                  <c:v>Konami</c:v>
                </c:pt>
                <c:pt idx="6">
                  <c:v>Bethesda Softworks</c:v>
                </c:pt>
                <c:pt idx="7">
                  <c:v>Microsoft Game Studios</c:v>
                </c:pt>
                <c:pt idx="8">
                  <c:v>2K Games</c:v>
                </c:pt>
                <c:pt idx="9">
                  <c:v>Sega</c:v>
                </c:pt>
                <c:pt idx="10">
                  <c:v>Namco Bandai Games</c:v>
                </c:pt>
              </c:strCache>
            </c:strRef>
          </c:cat>
          <c:val>
            <c:numRef>
              <c:f>Critic_Games!$B$13450:$L$13450</c:f>
              <c:numCache>
                <c:formatCode>General</c:formatCode>
                <c:ptCount val="11"/>
                <c:pt idx="0">
                  <c:v>61.870174909529553</c:v>
                </c:pt>
                <c:pt idx="1">
                  <c:v>61.401647323099965</c:v>
                </c:pt>
                <c:pt idx="2">
                  <c:v>61.634210329060792</c:v>
                </c:pt>
                <c:pt idx="3">
                  <c:v>61.935369264494668</c:v>
                </c:pt>
                <c:pt idx="4">
                  <c:v>62.590194552529184</c:v>
                </c:pt>
                <c:pt idx="5">
                  <c:v>61.591546129056432</c:v>
                </c:pt>
                <c:pt idx="6">
                  <c:v>61.564833520389072</c:v>
                </c:pt>
                <c:pt idx="7">
                  <c:v>61.591303048416016</c:v>
                </c:pt>
                <c:pt idx="8">
                  <c:v>61.778505799066124</c:v>
                </c:pt>
                <c:pt idx="9">
                  <c:v>61.665791841631673</c:v>
                </c:pt>
                <c:pt idx="10">
                  <c:v>61.492299680083327</c:v>
                </c:pt>
              </c:numCache>
            </c:numRef>
          </c:val>
          <c:extLst>
            <c:ext xmlns:c16="http://schemas.microsoft.com/office/drawing/2014/chart" uri="{C3380CC4-5D6E-409C-BE32-E72D297353CC}">
              <c16:uniqueId val="{00000000-7A97-4F3F-B0CB-AD39ACC5B27E}"/>
            </c:ext>
          </c:extLst>
        </c:ser>
        <c:dLbls>
          <c:showLegendKey val="0"/>
          <c:showVal val="0"/>
          <c:showCatName val="0"/>
          <c:showSerName val="0"/>
          <c:showPercent val="0"/>
          <c:showBubbleSize val="0"/>
        </c:dLbls>
        <c:gapWidth val="326"/>
        <c:overlap val="-58"/>
        <c:axId val="1107978831"/>
        <c:axId val="1107963951"/>
      </c:barChart>
      <c:catAx>
        <c:axId val="1107978831"/>
        <c:scaling>
          <c:orientation val="minMax"/>
        </c:scaling>
        <c:delete val="0"/>
        <c:axPos val="l"/>
        <c:numFmt formatCode="General" sourceLinked="1"/>
        <c:majorTickMark val="none"/>
        <c:minorTickMark val="none"/>
        <c:tickLblPos val="nextTo"/>
        <c:spPr>
          <a:noFill/>
          <a:ln w="19050" cap="flat" cmpd="sng" algn="ctr">
            <a:solidFill>
              <a:schemeClr val="tx1">
                <a:lumMod val="15000"/>
                <a:lumOff val="85000"/>
              </a:schemeClr>
            </a:solidFill>
            <a:round/>
            <a:headEnd type="none" w="sm" len="sm"/>
            <a:tailEnd type="none" w="sm" len="sm"/>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7963951"/>
        <c:crosses val="autoZero"/>
        <c:auto val="1"/>
        <c:lblAlgn val="ctr"/>
        <c:lblOffset val="100"/>
        <c:noMultiLvlLbl val="0"/>
      </c:catAx>
      <c:valAx>
        <c:axId val="1107963951"/>
        <c:scaling>
          <c:orientation val="minMax"/>
        </c:scaling>
        <c:delete val="0"/>
        <c:axPos val="b"/>
        <c:majorGridlines>
          <c:spPr>
            <a:ln w="9525" cap="flat" cmpd="sng" algn="ctr">
              <a:gradFill>
                <a:gsLst>
                  <a:gs pos="99000">
                    <a:schemeClr val="tx1">
                      <a:lumMod val="25000"/>
                      <a:lumOff val="75000"/>
                    </a:schemeClr>
                  </a:gs>
                  <a:gs pos="0">
                    <a:schemeClr val="tx1">
                      <a:lumMod val="15000"/>
                      <a:lumOff val="8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797883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b="0" i="0" u="none" strike="noStrike" kern="1200" baseline="0">
              <a:solidFill>
                <a:schemeClr val="dk1">
                  <a:lumMod val="65000"/>
                  <a:lumOff val="35000"/>
                </a:schemeClr>
              </a:solidFill>
              <a:effectLst/>
              <a:latin typeface="+mn-lt"/>
              <a:ea typeface="+mn-ea"/>
              <a:cs typeface="+mn-cs"/>
            </a:defRPr>
          </a:pPr>
          <a:endParaRPr lang="en-US"/>
        </a:p>
      </c:txPr>
    </c:title>
    <c:autoTitleDeleted val="0"/>
    <c:plotArea>
      <c:layout/>
      <c:barChart>
        <c:barDir val="col"/>
        <c:grouping val="clustered"/>
        <c:varyColors val="0"/>
        <c:ser>
          <c:idx val="0"/>
          <c:order val="0"/>
          <c:tx>
            <c:strRef>
              <c:f>Critic_Games!$A$13452</c:f>
              <c:strCache>
                <c:ptCount val="1"/>
                <c:pt idx="0">
                  <c:v>Game Count</c:v>
                </c:pt>
              </c:strCache>
            </c:strRef>
          </c:tx>
          <c:spPr>
            <a:gradFill>
              <a:gsLst>
                <a:gs pos="0">
                  <a:schemeClr val="accent2"/>
                </a:gs>
                <a:gs pos="100000">
                  <a:schemeClr val="accent2">
                    <a:lumMod val="84000"/>
                  </a:schemeClr>
                </a:gs>
              </a:gsLst>
              <a:lin ang="5400000" scaled="1"/>
            </a:grad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Critic_Games!$B$13447:$L$13447</c:f>
              <c:strCache>
                <c:ptCount val="11"/>
                <c:pt idx="0">
                  <c:v>Nintendo</c:v>
                </c:pt>
                <c:pt idx="1">
                  <c:v>Ubisoft</c:v>
                </c:pt>
                <c:pt idx="2">
                  <c:v>Electronic Arts</c:v>
                </c:pt>
                <c:pt idx="3">
                  <c:v>Capcom</c:v>
                </c:pt>
                <c:pt idx="4">
                  <c:v>Rockstar Games</c:v>
                </c:pt>
                <c:pt idx="5">
                  <c:v>Konami</c:v>
                </c:pt>
                <c:pt idx="6">
                  <c:v>Bethesda Softworks</c:v>
                </c:pt>
                <c:pt idx="7">
                  <c:v>Microsoft Game Studios</c:v>
                </c:pt>
                <c:pt idx="8">
                  <c:v>2K Games</c:v>
                </c:pt>
                <c:pt idx="9">
                  <c:v>Sega</c:v>
                </c:pt>
                <c:pt idx="10">
                  <c:v>Namco Bandai Games</c:v>
                </c:pt>
              </c:strCache>
            </c:strRef>
          </c:cat>
          <c:val>
            <c:numRef>
              <c:f>Critic_Games!$B$13452:$L$13452</c:f>
              <c:numCache>
                <c:formatCode>General</c:formatCode>
                <c:ptCount val="11"/>
                <c:pt idx="0">
                  <c:v>462</c:v>
                </c:pt>
                <c:pt idx="1">
                  <c:v>356</c:v>
                </c:pt>
                <c:pt idx="2">
                  <c:v>301</c:v>
                </c:pt>
                <c:pt idx="3">
                  <c:v>253</c:v>
                </c:pt>
                <c:pt idx="4">
                  <c:v>22</c:v>
                </c:pt>
                <c:pt idx="5">
                  <c:v>281</c:v>
                </c:pt>
                <c:pt idx="6">
                  <c:v>80</c:v>
                </c:pt>
                <c:pt idx="7">
                  <c:v>258</c:v>
                </c:pt>
                <c:pt idx="8">
                  <c:v>70</c:v>
                </c:pt>
                <c:pt idx="9">
                  <c:v>329</c:v>
                </c:pt>
                <c:pt idx="10">
                  <c:v>26</c:v>
                </c:pt>
              </c:numCache>
            </c:numRef>
          </c:val>
          <c:extLst>
            <c:ext xmlns:c16="http://schemas.microsoft.com/office/drawing/2014/chart" uri="{C3380CC4-5D6E-409C-BE32-E72D297353CC}">
              <c16:uniqueId val="{00000000-D1F3-4DFF-A76F-0FC41CAA8385}"/>
            </c:ext>
          </c:extLst>
        </c:ser>
        <c:dLbls>
          <c:dLblPos val="inEnd"/>
          <c:showLegendKey val="0"/>
          <c:showVal val="1"/>
          <c:showCatName val="0"/>
          <c:showSerName val="0"/>
          <c:showPercent val="0"/>
          <c:showBubbleSize val="0"/>
        </c:dLbls>
        <c:gapWidth val="41"/>
        <c:axId val="1107965391"/>
        <c:axId val="1107968271"/>
      </c:barChart>
      <c:catAx>
        <c:axId val="1107965391"/>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effectLst/>
                <a:latin typeface="+mn-lt"/>
                <a:ea typeface="+mn-ea"/>
                <a:cs typeface="+mn-cs"/>
              </a:defRPr>
            </a:pPr>
            <a:endParaRPr lang="en-US"/>
          </a:p>
        </c:txPr>
        <c:crossAx val="1107968271"/>
        <c:crosses val="autoZero"/>
        <c:auto val="1"/>
        <c:lblAlgn val="ctr"/>
        <c:lblOffset val="100"/>
        <c:noMultiLvlLbl val="0"/>
      </c:catAx>
      <c:valAx>
        <c:axId val="1107968271"/>
        <c:scaling>
          <c:orientation val="minMax"/>
        </c:scaling>
        <c:delete val="1"/>
        <c:axPos val="l"/>
        <c:numFmt formatCode="General" sourceLinked="1"/>
        <c:majorTickMark val="none"/>
        <c:minorTickMark val="none"/>
        <c:tickLblPos val="nextTo"/>
        <c:crossAx val="1107965391"/>
        <c:crosses val="autoZero"/>
        <c:crossBetween val="between"/>
      </c:valAx>
      <c:spPr>
        <a:noFill/>
        <a:ln>
          <a:noFill/>
        </a:ln>
        <a:effectLst/>
      </c:spPr>
    </c:plotArea>
    <c:plotVisOnly val="1"/>
    <c:dispBlanksAs val="gap"/>
    <c:showDLblsOverMax val="0"/>
  </c:chart>
  <c: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spPr>
        <a:noFill/>
        <a:ln>
          <a:noFill/>
        </a:ln>
        <a:effectLst/>
      </c:spPr>
      <c:txPr>
        <a:bodyPr rot="0" spcFirstLastPara="1" vertOverflow="ellipsis" vert="horz" wrap="square" anchor="ctr" anchorCtr="1"/>
        <a:lstStyle/>
        <a:p>
          <a:pPr>
            <a:defRPr sz="1600" b="1" i="0" u="none" strike="noStrike" kern="1200" baseline="0">
              <a:solidFill>
                <a:schemeClr val="tx2"/>
              </a:solidFill>
              <a:latin typeface="+mn-lt"/>
              <a:ea typeface="+mn-ea"/>
              <a:cs typeface="+mn-cs"/>
            </a:defRPr>
          </a:pPr>
          <a:endParaRPr lang="en-US"/>
        </a:p>
      </c:txPr>
    </c:title>
    <c:autoTitleDeleted val="0"/>
    <c:plotArea>
      <c:layout/>
      <c:barChart>
        <c:barDir val="bar"/>
        <c:grouping val="clustered"/>
        <c:varyColors val="0"/>
        <c:ser>
          <c:idx val="0"/>
          <c:order val="0"/>
          <c:tx>
            <c:strRef>
              <c:f>Sheet2!$A$13448</c:f>
              <c:strCache>
                <c:ptCount val="1"/>
                <c:pt idx="0">
                  <c:v>MetaScore Averages</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invertIfNegative val="0"/>
          <c:cat>
            <c:strRef>
              <c:f>Sheet2!$B$13447:$L$13447</c:f>
              <c:strCache>
                <c:ptCount val="11"/>
                <c:pt idx="0">
                  <c:v>Nintendo</c:v>
                </c:pt>
                <c:pt idx="1">
                  <c:v>Ubisoft</c:v>
                </c:pt>
                <c:pt idx="2">
                  <c:v>Electronic Arts</c:v>
                </c:pt>
                <c:pt idx="3">
                  <c:v>Capcom</c:v>
                </c:pt>
                <c:pt idx="4">
                  <c:v>Rockstar Games</c:v>
                </c:pt>
                <c:pt idx="5">
                  <c:v>Konami</c:v>
                </c:pt>
                <c:pt idx="6">
                  <c:v>Bethesda Softworks</c:v>
                </c:pt>
                <c:pt idx="7">
                  <c:v>Microsoft Game Studios</c:v>
                </c:pt>
                <c:pt idx="8">
                  <c:v>2K Games</c:v>
                </c:pt>
                <c:pt idx="9">
                  <c:v>Sega</c:v>
                </c:pt>
                <c:pt idx="10">
                  <c:v>Namco Bandai Games</c:v>
                </c:pt>
              </c:strCache>
            </c:strRef>
          </c:cat>
          <c:val>
            <c:numRef>
              <c:f>Sheet2!$B$13448:$L$13448</c:f>
              <c:numCache>
                <c:formatCode>General</c:formatCode>
                <c:ptCount val="11"/>
                <c:pt idx="0">
                  <c:v>70.951727259013424</c:v>
                </c:pt>
                <c:pt idx="1">
                  <c:v>70.343771068993931</c:v>
                </c:pt>
                <c:pt idx="2">
                  <c:v>70.648293963254588</c:v>
                </c:pt>
                <c:pt idx="3">
                  <c:v>71.031838463283677</c:v>
                </c:pt>
                <c:pt idx="4">
                  <c:v>71.858766739333547</c:v>
                </c:pt>
                <c:pt idx="5">
                  <c:v>70.59353677738622</c:v>
                </c:pt>
                <c:pt idx="6">
                  <c:v>70.550415450258257</c:v>
                </c:pt>
                <c:pt idx="7">
                  <c:v>69.796606211566896</c:v>
                </c:pt>
                <c:pt idx="8">
                  <c:v>70.845614828209762</c:v>
                </c:pt>
                <c:pt idx="9">
                  <c:v>70.694073518379597</c:v>
                </c:pt>
                <c:pt idx="10">
                  <c:v>70.41749162634909</c:v>
                </c:pt>
              </c:numCache>
            </c:numRef>
          </c:val>
          <c:extLst>
            <c:ext xmlns:c16="http://schemas.microsoft.com/office/drawing/2014/chart" uri="{C3380CC4-5D6E-409C-BE32-E72D297353CC}">
              <c16:uniqueId val="{00000000-23CB-47A1-8B3C-5CD8923A6949}"/>
            </c:ext>
          </c:extLst>
        </c:ser>
        <c:dLbls>
          <c:showLegendKey val="0"/>
          <c:showVal val="0"/>
          <c:showCatName val="0"/>
          <c:showSerName val="0"/>
          <c:showPercent val="0"/>
          <c:showBubbleSize val="0"/>
        </c:dLbls>
        <c:gapWidth val="100"/>
        <c:axId val="1107940911"/>
        <c:axId val="1107941391"/>
      </c:barChart>
      <c:catAx>
        <c:axId val="1107940911"/>
        <c:scaling>
          <c:orientation val="minMax"/>
        </c:scaling>
        <c:delete val="0"/>
        <c:axPos val="l"/>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107941391"/>
        <c:crosses val="autoZero"/>
        <c:auto val="1"/>
        <c:lblAlgn val="ctr"/>
        <c:lblOffset val="100"/>
        <c:noMultiLvlLbl val="0"/>
      </c:catAx>
      <c:valAx>
        <c:axId val="1107941391"/>
        <c:scaling>
          <c:orientation val="minMax"/>
        </c:scaling>
        <c:delete val="0"/>
        <c:axPos val="b"/>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110794091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00"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Critic_Games!$A$13450</c:f>
              <c:strCache>
                <c:ptCount val="1"/>
                <c:pt idx="0">
                  <c:v>User Score Averages</c:v>
                </c:pt>
              </c:strCache>
            </c:strRef>
          </c:tx>
          <c:spPr>
            <a:gradFill flip="none" rotWithShape="1">
              <a:gsLst>
                <a:gs pos="0">
                  <a:schemeClr val="accent2"/>
                </a:gs>
                <a:gs pos="75000">
                  <a:schemeClr val="accent2">
                    <a:lumMod val="60000"/>
                    <a:lumOff val="40000"/>
                  </a:schemeClr>
                </a:gs>
                <a:gs pos="51000">
                  <a:schemeClr val="accent2">
                    <a:alpha val="75000"/>
                  </a:schemeClr>
                </a:gs>
                <a:gs pos="100000">
                  <a:schemeClr val="accent2">
                    <a:lumMod val="20000"/>
                    <a:lumOff val="80000"/>
                    <a:alpha val="15000"/>
                  </a:schemeClr>
                </a:gs>
              </a:gsLst>
              <a:lin ang="10800000" scaled="1"/>
              <a:tileRect/>
            </a:gradFill>
            <a:ln>
              <a:noFill/>
            </a:ln>
            <a:effectLst/>
          </c:spPr>
          <c:invertIfNegative val="0"/>
          <c:cat>
            <c:strRef>
              <c:f>Critic_Games!$B$13447:$L$13447</c:f>
              <c:strCache>
                <c:ptCount val="11"/>
                <c:pt idx="0">
                  <c:v>Nintendo</c:v>
                </c:pt>
                <c:pt idx="1">
                  <c:v>Ubisoft</c:v>
                </c:pt>
                <c:pt idx="2">
                  <c:v>Electronic Arts</c:v>
                </c:pt>
                <c:pt idx="3">
                  <c:v>Capcom</c:v>
                </c:pt>
                <c:pt idx="4">
                  <c:v>Rockstar Games</c:v>
                </c:pt>
                <c:pt idx="5">
                  <c:v>Konami</c:v>
                </c:pt>
                <c:pt idx="6">
                  <c:v>Bethesda Softworks</c:v>
                </c:pt>
                <c:pt idx="7">
                  <c:v>Microsoft Game Studios</c:v>
                </c:pt>
                <c:pt idx="8">
                  <c:v>2K Games</c:v>
                </c:pt>
                <c:pt idx="9">
                  <c:v>Sega</c:v>
                </c:pt>
                <c:pt idx="10">
                  <c:v>Namco Bandai Games</c:v>
                </c:pt>
              </c:strCache>
            </c:strRef>
          </c:cat>
          <c:val>
            <c:numRef>
              <c:f>Critic_Games!$B$13450:$L$13450</c:f>
              <c:numCache>
                <c:formatCode>General</c:formatCode>
                <c:ptCount val="11"/>
                <c:pt idx="0">
                  <c:v>61.870174909529553</c:v>
                </c:pt>
                <c:pt idx="1">
                  <c:v>61.401647323099965</c:v>
                </c:pt>
                <c:pt idx="2">
                  <c:v>61.634210329060792</c:v>
                </c:pt>
                <c:pt idx="3">
                  <c:v>61.935369264494668</c:v>
                </c:pt>
                <c:pt idx="4">
                  <c:v>62.590194552529184</c:v>
                </c:pt>
                <c:pt idx="5">
                  <c:v>61.591546129056432</c:v>
                </c:pt>
                <c:pt idx="6">
                  <c:v>61.564833520389072</c:v>
                </c:pt>
                <c:pt idx="7">
                  <c:v>61.591303048416016</c:v>
                </c:pt>
                <c:pt idx="8">
                  <c:v>61.778505799066124</c:v>
                </c:pt>
                <c:pt idx="9">
                  <c:v>61.665791841631673</c:v>
                </c:pt>
                <c:pt idx="10">
                  <c:v>61.492299680083327</c:v>
                </c:pt>
              </c:numCache>
            </c:numRef>
          </c:val>
          <c:extLst>
            <c:ext xmlns:c16="http://schemas.microsoft.com/office/drawing/2014/chart" uri="{C3380CC4-5D6E-409C-BE32-E72D297353CC}">
              <c16:uniqueId val="{00000000-AFA2-45C4-80A1-F25F15816F15}"/>
            </c:ext>
          </c:extLst>
        </c:ser>
        <c:dLbls>
          <c:showLegendKey val="0"/>
          <c:showVal val="0"/>
          <c:showCatName val="0"/>
          <c:showSerName val="0"/>
          <c:showPercent val="0"/>
          <c:showBubbleSize val="0"/>
        </c:dLbls>
        <c:gapWidth val="326"/>
        <c:overlap val="-58"/>
        <c:axId val="1107978831"/>
        <c:axId val="1107963951"/>
      </c:barChart>
      <c:catAx>
        <c:axId val="1107978831"/>
        <c:scaling>
          <c:orientation val="minMax"/>
        </c:scaling>
        <c:delete val="0"/>
        <c:axPos val="l"/>
        <c:numFmt formatCode="General" sourceLinked="1"/>
        <c:majorTickMark val="none"/>
        <c:minorTickMark val="none"/>
        <c:tickLblPos val="nextTo"/>
        <c:spPr>
          <a:noFill/>
          <a:ln w="19050" cap="flat" cmpd="sng" algn="ctr">
            <a:solidFill>
              <a:schemeClr val="tx1">
                <a:lumMod val="15000"/>
                <a:lumOff val="85000"/>
              </a:schemeClr>
            </a:solidFill>
            <a:round/>
            <a:headEnd type="none" w="sm" len="sm"/>
            <a:tailEnd type="none" w="sm" len="sm"/>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7963951"/>
        <c:crosses val="autoZero"/>
        <c:auto val="1"/>
        <c:lblAlgn val="ctr"/>
        <c:lblOffset val="100"/>
        <c:noMultiLvlLbl val="0"/>
      </c:catAx>
      <c:valAx>
        <c:axId val="1107963951"/>
        <c:scaling>
          <c:orientation val="minMax"/>
        </c:scaling>
        <c:delete val="0"/>
        <c:axPos val="b"/>
        <c:majorGridlines>
          <c:spPr>
            <a:ln w="9525" cap="flat" cmpd="sng" algn="ctr">
              <a:gradFill>
                <a:gsLst>
                  <a:gs pos="99000">
                    <a:schemeClr val="tx1">
                      <a:lumMod val="25000"/>
                      <a:lumOff val="75000"/>
                    </a:schemeClr>
                  </a:gs>
                  <a:gs pos="0">
                    <a:schemeClr val="tx1">
                      <a:lumMod val="15000"/>
                      <a:lumOff val="8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797883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0">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23">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9050" cap="flat" cmpd="sng" algn="ctr">
        <a:solidFill>
          <a:schemeClr val="tx1">
            <a:lumMod val="15000"/>
            <a:lumOff val="85000"/>
          </a:schemeClr>
        </a:solidFill>
        <a:round/>
        <a:headEnd type="none" w="sm" len="sm"/>
        <a:tailEnd type="none" w="sm" len="sm"/>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a:gsLst>
          <a:gs pos="0">
            <a:schemeClr val="phClr"/>
          </a:gs>
          <a:gs pos="46000">
            <a:schemeClr val="phClr"/>
          </a:gs>
          <a:gs pos="100000">
            <a:schemeClr val="phClr">
              <a:lumMod val="20000"/>
              <a:lumOff val="80000"/>
              <a:alpha val="0"/>
            </a:schemeClr>
          </a:gs>
        </a:gsLst>
        <a:path path="circle">
          <a:fillToRect l="50000" t="-80000" r="50000" b="180000"/>
        </a:path>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99000">
              <a:schemeClr val="tx1">
                <a:lumMod val="25000"/>
                <a:lumOff val="75000"/>
              </a:schemeClr>
            </a:gs>
            <a:gs pos="0">
              <a:schemeClr val="tx1">
                <a:lumMod val="15000"/>
                <a:lumOff val="8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15000"/>
                <a:lumOff val="85000"/>
              </a:schemeClr>
            </a:gs>
            <a:gs pos="0">
              <a:schemeClr val="tx1">
                <a:lumMod val="5000"/>
                <a:lumOff val="9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8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defRPr sz="900"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000" kern="1200"/>
  </cs:chartArea>
  <cs:dataLabel>
    <cs:lnRef idx="0"/>
    <cs:fillRef idx="0"/>
    <cs:effectRef idx="0"/>
    <cs:fontRef idx="minor">
      <a:schemeClr val="lt1"/>
    </cs:fontRef>
    <cs:spPr/>
    <cs:defRPr sz="10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0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20">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5.xml><?xml version="1.0" encoding="utf-8"?>
<cs:chartStyle xmlns:cs="http://schemas.microsoft.com/office/drawing/2012/chartStyle" xmlns:a="http://schemas.openxmlformats.org/drawingml/2006/main" id="223">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9050" cap="flat" cmpd="sng" algn="ctr">
        <a:solidFill>
          <a:schemeClr val="tx1">
            <a:lumMod val="15000"/>
            <a:lumOff val="85000"/>
          </a:schemeClr>
        </a:solidFill>
        <a:round/>
        <a:headEnd type="none" w="sm" len="sm"/>
        <a:tailEnd type="none" w="sm" len="sm"/>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10800000" scaled="1"/>
        <a:tileRect/>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a:gsLst>
          <a:gs pos="0">
            <a:schemeClr val="phClr"/>
          </a:gs>
          <a:gs pos="46000">
            <a:schemeClr val="phClr"/>
          </a:gs>
          <a:gs pos="100000">
            <a:schemeClr val="phClr">
              <a:lumMod val="20000"/>
              <a:lumOff val="80000"/>
              <a:alpha val="0"/>
            </a:schemeClr>
          </a:gs>
        </a:gsLst>
        <a:path path="circle">
          <a:fillToRect l="50000" t="-80000" r="50000" b="180000"/>
        </a:path>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99000">
              <a:schemeClr val="tx1">
                <a:lumMod val="25000"/>
                <a:lumOff val="75000"/>
              </a:schemeClr>
            </a:gs>
            <a:gs pos="0">
              <a:schemeClr val="tx1">
                <a:lumMod val="15000"/>
                <a:lumOff val="8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15000"/>
                <a:lumOff val="85000"/>
              </a:schemeClr>
            </a:gs>
            <a:gs pos="0">
              <a:schemeClr val="tx1">
                <a:lumMod val="5000"/>
                <a:lumOff val="9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8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0C9798-1B27-435A-B4B6-90420E9DE3E2}" type="doc">
      <dgm:prSet loTypeId="urn:microsoft.com/office/officeart/2005/8/layout/pyramid4" loCatId="pyramid" qsTypeId="urn:microsoft.com/office/officeart/2005/8/quickstyle/simple1" qsCatId="simple" csTypeId="urn:microsoft.com/office/officeart/2005/8/colors/accent1_2" csCatId="accent1" phldr="1"/>
      <dgm:spPr/>
      <dgm:t>
        <a:bodyPr/>
        <a:lstStyle/>
        <a:p>
          <a:endParaRPr lang="en-US"/>
        </a:p>
      </dgm:t>
    </dgm:pt>
    <dgm:pt modelId="{BF59D0BB-223E-4E5F-8904-3A704A6E99E0}">
      <dgm:prSet phldrT="[Text]" phldr="1"/>
      <dgm:spPr>
        <a:solidFill>
          <a:srgbClr val="FFFF00"/>
        </a:solidFill>
      </dgm:spPr>
      <dgm:t>
        <a:bodyPr/>
        <a:lstStyle/>
        <a:p>
          <a:endParaRPr lang="en-US"/>
        </a:p>
      </dgm:t>
    </dgm:pt>
    <dgm:pt modelId="{27C52116-62F4-4B82-9EE3-7B1E589D9078}" type="parTrans" cxnId="{AEFB82AB-F6E5-411B-9659-593C70C50DC6}">
      <dgm:prSet/>
      <dgm:spPr/>
      <dgm:t>
        <a:bodyPr/>
        <a:lstStyle/>
        <a:p>
          <a:endParaRPr lang="en-US"/>
        </a:p>
      </dgm:t>
    </dgm:pt>
    <dgm:pt modelId="{9F2A9A94-A5CA-4C9E-94A7-176DAA6000BB}" type="sibTrans" cxnId="{AEFB82AB-F6E5-411B-9659-593C70C50DC6}">
      <dgm:prSet/>
      <dgm:spPr/>
      <dgm:t>
        <a:bodyPr/>
        <a:lstStyle/>
        <a:p>
          <a:endParaRPr lang="en-US"/>
        </a:p>
      </dgm:t>
    </dgm:pt>
    <dgm:pt modelId="{3A3FE449-5AC4-4B72-8B49-2F8658F6517B}">
      <dgm:prSet phldrT="[Text]" phldr="1"/>
      <dgm:spPr>
        <a:solidFill>
          <a:srgbClr val="FFFF00"/>
        </a:solidFill>
      </dgm:spPr>
      <dgm:t>
        <a:bodyPr/>
        <a:lstStyle/>
        <a:p>
          <a:endParaRPr lang="en-US" dirty="0"/>
        </a:p>
      </dgm:t>
    </dgm:pt>
    <dgm:pt modelId="{FB555C20-A830-406C-AE93-5DB814F858AC}" type="parTrans" cxnId="{FEEA1672-ED93-4155-8D9C-DEBE86D80BA7}">
      <dgm:prSet/>
      <dgm:spPr/>
      <dgm:t>
        <a:bodyPr/>
        <a:lstStyle/>
        <a:p>
          <a:endParaRPr lang="en-US"/>
        </a:p>
      </dgm:t>
    </dgm:pt>
    <dgm:pt modelId="{4C7EAD49-C1B1-48E7-A805-239A16E4D9AA}" type="sibTrans" cxnId="{FEEA1672-ED93-4155-8D9C-DEBE86D80BA7}">
      <dgm:prSet/>
      <dgm:spPr/>
      <dgm:t>
        <a:bodyPr/>
        <a:lstStyle/>
        <a:p>
          <a:endParaRPr lang="en-US"/>
        </a:p>
      </dgm:t>
    </dgm:pt>
    <dgm:pt modelId="{E0781F09-A3D4-47DD-BA5D-1EDDB8DFF1B6}">
      <dgm:prSet phldrT="[Text]" phldr="1"/>
      <dgm:spPr>
        <a:solidFill>
          <a:srgbClr val="FFFF00"/>
        </a:solidFill>
        <a:ln>
          <a:solidFill>
            <a:schemeClr val="bg1"/>
          </a:solidFill>
        </a:ln>
      </dgm:spPr>
      <dgm:t>
        <a:bodyPr/>
        <a:lstStyle/>
        <a:p>
          <a:endParaRPr lang="en-US"/>
        </a:p>
      </dgm:t>
    </dgm:pt>
    <dgm:pt modelId="{4E09B6E0-E7BB-410B-A244-98D82691E85B}" type="parTrans" cxnId="{C315AEDF-0E63-4DD0-8681-A305AF30A5E5}">
      <dgm:prSet/>
      <dgm:spPr/>
      <dgm:t>
        <a:bodyPr/>
        <a:lstStyle/>
        <a:p>
          <a:endParaRPr lang="en-US"/>
        </a:p>
      </dgm:t>
    </dgm:pt>
    <dgm:pt modelId="{48280A69-F96A-41D4-8C3D-C57A04F5E4EA}" type="sibTrans" cxnId="{C315AEDF-0E63-4DD0-8681-A305AF30A5E5}">
      <dgm:prSet/>
      <dgm:spPr/>
      <dgm:t>
        <a:bodyPr/>
        <a:lstStyle/>
        <a:p>
          <a:endParaRPr lang="en-US"/>
        </a:p>
      </dgm:t>
    </dgm:pt>
    <dgm:pt modelId="{E54AD497-AABB-4653-A827-4BFC798EBC1A}">
      <dgm:prSet phldrT="[Text]" phldr="1"/>
      <dgm:spPr>
        <a:solidFill>
          <a:srgbClr val="FFFF00"/>
        </a:solidFill>
      </dgm:spPr>
      <dgm:t>
        <a:bodyPr/>
        <a:lstStyle/>
        <a:p>
          <a:endParaRPr lang="en-US"/>
        </a:p>
      </dgm:t>
    </dgm:pt>
    <dgm:pt modelId="{C6C4DBBC-151C-490D-9A98-FFCB2ED4DFA9}" type="parTrans" cxnId="{087BF334-0978-4754-B728-F21C3A083CA1}">
      <dgm:prSet/>
      <dgm:spPr/>
      <dgm:t>
        <a:bodyPr/>
        <a:lstStyle/>
        <a:p>
          <a:endParaRPr lang="en-US"/>
        </a:p>
      </dgm:t>
    </dgm:pt>
    <dgm:pt modelId="{8051A4F4-D73D-477B-A7B2-0C7F287B8F3E}" type="sibTrans" cxnId="{087BF334-0978-4754-B728-F21C3A083CA1}">
      <dgm:prSet/>
      <dgm:spPr/>
      <dgm:t>
        <a:bodyPr/>
        <a:lstStyle/>
        <a:p>
          <a:endParaRPr lang="en-US"/>
        </a:p>
      </dgm:t>
    </dgm:pt>
    <dgm:pt modelId="{B7AF85DA-9FA5-4616-A97E-ABAA112AAA9A}" type="pres">
      <dgm:prSet presAssocID="{C90C9798-1B27-435A-B4B6-90420E9DE3E2}" presName="compositeShape" presStyleCnt="0">
        <dgm:presLayoutVars>
          <dgm:chMax val="9"/>
          <dgm:dir/>
          <dgm:resizeHandles val="exact"/>
        </dgm:presLayoutVars>
      </dgm:prSet>
      <dgm:spPr/>
    </dgm:pt>
    <dgm:pt modelId="{372B7BF6-4D8F-4C48-A9FB-1E0C358BE30E}" type="pres">
      <dgm:prSet presAssocID="{C90C9798-1B27-435A-B4B6-90420E9DE3E2}" presName="triangle1" presStyleLbl="node1" presStyleIdx="0" presStyleCnt="4">
        <dgm:presLayoutVars>
          <dgm:bulletEnabled val="1"/>
        </dgm:presLayoutVars>
      </dgm:prSet>
      <dgm:spPr/>
    </dgm:pt>
    <dgm:pt modelId="{4C62A954-DBC4-4D4F-AA26-C0A7F8A5A3D6}" type="pres">
      <dgm:prSet presAssocID="{C90C9798-1B27-435A-B4B6-90420E9DE3E2}" presName="triangle2" presStyleLbl="node1" presStyleIdx="1" presStyleCnt="4">
        <dgm:presLayoutVars>
          <dgm:bulletEnabled val="1"/>
        </dgm:presLayoutVars>
      </dgm:prSet>
      <dgm:spPr/>
    </dgm:pt>
    <dgm:pt modelId="{F7ABD886-CFC5-4269-9CF5-7134D8913E6E}" type="pres">
      <dgm:prSet presAssocID="{C90C9798-1B27-435A-B4B6-90420E9DE3E2}" presName="triangle3" presStyleLbl="node1" presStyleIdx="2" presStyleCnt="4">
        <dgm:presLayoutVars>
          <dgm:bulletEnabled val="1"/>
        </dgm:presLayoutVars>
      </dgm:prSet>
      <dgm:spPr/>
    </dgm:pt>
    <dgm:pt modelId="{DBFCB1DF-3617-4A7D-A853-4C8C59CDE9DF}" type="pres">
      <dgm:prSet presAssocID="{C90C9798-1B27-435A-B4B6-90420E9DE3E2}" presName="triangle4" presStyleLbl="node1" presStyleIdx="3" presStyleCnt="4">
        <dgm:presLayoutVars>
          <dgm:bulletEnabled val="1"/>
        </dgm:presLayoutVars>
      </dgm:prSet>
      <dgm:spPr/>
    </dgm:pt>
  </dgm:ptLst>
  <dgm:cxnLst>
    <dgm:cxn modelId="{087BF334-0978-4754-B728-F21C3A083CA1}" srcId="{C90C9798-1B27-435A-B4B6-90420E9DE3E2}" destId="{E54AD497-AABB-4653-A827-4BFC798EBC1A}" srcOrd="3" destOrd="0" parTransId="{C6C4DBBC-151C-490D-9A98-FFCB2ED4DFA9}" sibTransId="{8051A4F4-D73D-477B-A7B2-0C7F287B8F3E}"/>
    <dgm:cxn modelId="{C044AC67-E188-48D5-A787-872850F1060D}" type="presOf" srcId="{C90C9798-1B27-435A-B4B6-90420E9DE3E2}" destId="{B7AF85DA-9FA5-4616-A97E-ABAA112AAA9A}" srcOrd="0" destOrd="0" presId="urn:microsoft.com/office/officeart/2005/8/layout/pyramid4"/>
    <dgm:cxn modelId="{B936776F-D419-4FBD-97C1-73993A3608C9}" type="presOf" srcId="{3A3FE449-5AC4-4B72-8B49-2F8658F6517B}" destId="{4C62A954-DBC4-4D4F-AA26-C0A7F8A5A3D6}" srcOrd="0" destOrd="0" presId="urn:microsoft.com/office/officeart/2005/8/layout/pyramid4"/>
    <dgm:cxn modelId="{9390DE71-D1FF-4764-B149-7BB132325F52}" type="presOf" srcId="{E0781F09-A3D4-47DD-BA5D-1EDDB8DFF1B6}" destId="{F7ABD886-CFC5-4269-9CF5-7134D8913E6E}" srcOrd="0" destOrd="0" presId="urn:microsoft.com/office/officeart/2005/8/layout/pyramid4"/>
    <dgm:cxn modelId="{FEEA1672-ED93-4155-8D9C-DEBE86D80BA7}" srcId="{C90C9798-1B27-435A-B4B6-90420E9DE3E2}" destId="{3A3FE449-5AC4-4B72-8B49-2F8658F6517B}" srcOrd="1" destOrd="0" parTransId="{FB555C20-A830-406C-AE93-5DB814F858AC}" sibTransId="{4C7EAD49-C1B1-48E7-A805-239A16E4D9AA}"/>
    <dgm:cxn modelId="{4286447E-C874-4D33-90C5-3BBA13DAA733}" type="presOf" srcId="{E54AD497-AABB-4653-A827-4BFC798EBC1A}" destId="{DBFCB1DF-3617-4A7D-A853-4C8C59CDE9DF}" srcOrd="0" destOrd="0" presId="urn:microsoft.com/office/officeart/2005/8/layout/pyramid4"/>
    <dgm:cxn modelId="{647A6CA9-ADB4-47CE-B71C-C238500BD168}" type="presOf" srcId="{BF59D0BB-223E-4E5F-8904-3A704A6E99E0}" destId="{372B7BF6-4D8F-4C48-A9FB-1E0C358BE30E}" srcOrd="0" destOrd="0" presId="urn:microsoft.com/office/officeart/2005/8/layout/pyramid4"/>
    <dgm:cxn modelId="{AEFB82AB-F6E5-411B-9659-593C70C50DC6}" srcId="{C90C9798-1B27-435A-B4B6-90420E9DE3E2}" destId="{BF59D0BB-223E-4E5F-8904-3A704A6E99E0}" srcOrd="0" destOrd="0" parTransId="{27C52116-62F4-4B82-9EE3-7B1E589D9078}" sibTransId="{9F2A9A94-A5CA-4C9E-94A7-176DAA6000BB}"/>
    <dgm:cxn modelId="{C315AEDF-0E63-4DD0-8681-A305AF30A5E5}" srcId="{C90C9798-1B27-435A-B4B6-90420E9DE3E2}" destId="{E0781F09-A3D4-47DD-BA5D-1EDDB8DFF1B6}" srcOrd="2" destOrd="0" parTransId="{4E09B6E0-E7BB-410B-A244-98D82691E85B}" sibTransId="{48280A69-F96A-41D4-8C3D-C57A04F5E4EA}"/>
    <dgm:cxn modelId="{16061E08-FD7B-436F-964E-BC523AD4C322}" type="presParOf" srcId="{B7AF85DA-9FA5-4616-A97E-ABAA112AAA9A}" destId="{372B7BF6-4D8F-4C48-A9FB-1E0C358BE30E}" srcOrd="0" destOrd="0" presId="urn:microsoft.com/office/officeart/2005/8/layout/pyramid4"/>
    <dgm:cxn modelId="{F4880808-B70F-4736-B225-063705DF2AC9}" type="presParOf" srcId="{B7AF85DA-9FA5-4616-A97E-ABAA112AAA9A}" destId="{4C62A954-DBC4-4D4F-AA26-C0A7F8A5A3D6}" srcOrd="1" destOrd="0" presId="urn:microsoft.com/office/officeart/2005/8/layout/pyramid4"/>
    <dgm:cxn modelId="{6E2FD9E3-009F-4EFF-9D2B-9B8EE8C903FA}" type="presParOf" srcId="{B7AF85DA-9FA5-4616-A97E-ABAA112AAA9A}" destId="{F7ABD886-CFC5-4269-9CF5-7134D8913E6E}" srcOrd="2" destOrd="0" presId="urn:microsoft.com/office/officeart/2005/8/layout/pyramid4"/>
    <dgm:cxn modelId="{3AB837BC-8254-40C8-B819-519224FBEAE6}" type="presParOf" srcId="{B7AF85DA-9FA5-4616-A97E-ABAA112AAA9A}" destId="{DBFCB1DF-3617-4A7D-A853-4C8C59CDE9DF}" srcOrd="3" destOrd="0" presId="urn:microsoft.com/office/officeart/2005/8/layout/pyramid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2B7BF6-4D8F-4C48-A9FB-1E0C358BE30E}">
      <dsp:nvSpPr>
        <dsp:cNvPr id="0" name=""/>
        <dsp:cNvSpPr/>
      </dsp:nvSpPr>
      <dsp:spPr>
        <a:xfrm>
          <a:off x="2709333" y="0"/>
          <a:ext cx="2709333" cy="2709333"/>
        </a:xfrm>
        <a:prstGeom prst="triangle">
          <a:avLst/>
        </a:prstGeom>
        <a:solidFill>
          <a:srgbClr val="FFFF00"/>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a:off x="3386666" y="1354667"/>
        <a:ext cx="1354667" cy="1354666"/>
      </dsp:txXfrm>
    </dsp:sp>
    <dsp:sp modelId="{4C62A954-DBC4-4D4F-AA26-C0A7F8A5A3D6}">
      <dsp:nvSpPr>
        <dsp:cNvPr id="0" name=""/>
        <dsp:cNvSpPr/>
      </dsp:nvSpPr>
      <dsp:spPr>
        <a:xfrm>
          <a:off x="1354666" y="2709333"/>
          <a:ext cx="2709333" cy="2709333"/>
        </a:xfrm>
        <a:prstGeom prst="triangle">
          <a:avLst/>
        </a:prstGeom>
        <a:solidFill>
          <a:srgbClr val="FFFF00"/>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a:off x="2031999" y="4064000"/>
        <a:ext cx="1354667" cy="1354666"/>
      </dsp:txXfrm>
    </dsp:sp>
    <dsp:sp modelId="{F7ABD886-CFC5-4269-9CF5-7134D8913E6E}">
      <dsp:nvSpPr>
        <dsp:cNvPr id="0" name=""/>
        <dsp:cNvSpPr/>
      </dsp:nvSpPr>
      <dsp:spPr>
        <a:xfrm rot="10800000">
          <a:off x="2709333" y="2709333"/>
          <a:ext cx="2709333" cy="2709333"/>
        </a:xfrm>
        <a:prstGeom prst="triangle">
          <a:avLst/>
        </a:prstGeom>
        <a:solidFill>
          <a:srgbClr val="FFFF00"/>
        </a:solidFill>
        <a:ln w="15875" cap="rnd"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rot="10800000">
        <a:off x="3386666" y="2709333"/>
        <a:ext cx="1354667" cy="1354666"/>
      </dsp:txXfrm>
    </dsp:sp>
    <dsp:sp modelId="{DBFCB1DF-3617-4A7D-A853-4C8C59CDE9DF}">
      <dsp:nvSpPr>
        <dsp:cNvPr id="0" name=""/>
        <dsp:cNvSpPr/>
      </dsp:nvSpPr>
      <dsp:spPr>
        <a:xfrm>
          <a:off x="4064000" y="2709333"/>
          <a:ext cx="2709333" cy="2709333"/>
        </a:xfrm>
        <a:prstGeom prst="triangle">
          <a:avLst/>
        </a:prstGeom>
        <a:solidFill>
          <a:srgbClr val="FFFF00"/>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a:off x="4741333" y="4064000"/>
        <a:ext cx="1354667" cy="1354666"/>
      </dsp:txXfrm>
    </dsp:sp>
  </dsp:spTree>
</dsp:drawing>
</file>

<file path=ppt/diagrams/layout1.xml><?xml version="1.0" encoding="utf-8"?>
<dgm:layoutDef xmlns:dgm="http://schemas.openxmlformats.org/drawingml/2006/diagram" xmlns:a="http://schemas.openxmlformats.org/drawingml/2006/main" uniqueId="urn:microsoft.com/office/officeart/2005/8/layout/pyramid4">
  <dgm:title val=""/>
  <dgm:desc val=""/>
  <dgm:catLst>
    <dgm:cat type="pyramid" pri="4000"/>
    <dgm:cat type="relationship" pri="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useDef="1">
    <dgm:dataModel>
      <dgm:ptLst/>
      <dgm:bg/>
      <dgm:whole/>
    </dgm:dataModel>
  </dgm:styleData>
  <dgm:clrData useDef="1">
    <dgm:dataModel>
      <dgm:ptLst/>
      <dgm:bg/>
      <dgm:whole/>
    </dgm:dataModel>
  </dgm:clrData>
  <dgm:layoutNode name="compositeShape">
    <dgm:varLst>
      <dgm:chMax val="9"/>
      <dgm:dir/>
      <dgm:resizeHandles val="exact"/>
    </dgm:varLst>
    <dgm:alg type="composite">
      <dgm:param type="ar" val="1"/>
    </dgm:alg>
    <dgm:shape xmlns:r="http://schemas.openxmlformats.org/officeDocument/2006/relationships" r:blip="">
      <dgm:adjLst/>
    </dgm:shape>
    <dgm:presOf/>
    <dgm:choose name="Name0">
      <dgm:if name="Name1" axis="ch" ptType="node" func="cnt" op="lte" val="4">
        <dgm:choose name="Name2">
          <dgm:if name="Name3" axis="ch" ptType="node" func="cnt" op="equ" val="1">
            <dgm:constrLst>
              <dgm:constr type="primFontSz" for="ch" ptType="node" op="equ" val="65"/>
              <dgm:constr type="t" for="ch" forName="triangle1"/>
              <dgm:constr type="l" for="ch" forName="triangle1"/>
              <dgm:constr type="h" for="ch" forName="triangle1" refType="h"/>
              <dgm:constr type="w" for="ch" forName="triangle1" refType="h"/>
            </dgm:constrLst>
          </dgm:if>
          <dgm:else name="Name4">
            <dgm:constrLst>
              <dgm:constr type="primFontSz" for="ch" ptType="node" op="equ" val="65"/>
              <dgm:constr type="t" for="ch" forName="triangle1"/>
              <dgm:constr type="l" for="ch" forName="triangle1" refType="h" fact="0.25"/>
              <dgm:constr type="h" for="ch" forName="triangle1" refType="h" fact="0.5"/>
              <dgm:constr type="w" for="ch" forName="triangle1" refType="h" fact="0.5"/>
              <dgm:constr type="t" for="ch" forName="triangle2" refType="h" fact="0.5"/>
              <dgm:constr type="l" for="ch" forName="triangle2"/>
              <dgm:constr type="h" for="ch" forName="triangle2" refType="h" fact="0.5"/>
              <dgm:constr type="w" for="ch" forName="triangle2" refType="h" fact="0.5"/>
              <dgm:constr type="t" for="ch" forName="triangle3" refType="h" fact="0.5"/>
              <dgm:constr type="l" for="ch" forName="triangle3" refType="h" fact="0.25"/>
              <dgm:constr type="h" for="ch" forName="triangle3" refType="h" fact="0.5"/>
              <dgm:constr type="w" for="ch" forName="triangle3" refType="h" fact="0.5"/>
              <dgm:constr type="t" for="ch" forName="triangle4" refType="h" fact="0.5"/>
              <dgm:constr type="l" for="ch" forName="triangle4" refType="h" fact="0.5"/>
              <dgm:constr type="h" for="ch" forName="triangle4" refType="h" fact="0.5"/>
              <dgm:constr type="w" for="ch" forName="triangle4" refType="h" fact="0.5"/>
            </dgm:constrLst>
          </dgm:else>
        </dgm:choose>
      </dgm:if>
      <dgm:else name="Name5">
        <dgm:constrLst>
          <dgm:constr type="primFontSz" for="ch" ptType="node" op="equ" val="65"/>
          <dgm:constr type="t" for="ch" forName="triangle1"/>
          <dgm:constr type="l" for="ch" forName="triangle1" refType="h" fact="0.33"/>
          <dgm:constr type="h" for="ch" forName="triangle1" refType="h" fact="0.33"/>
          <dgm:constr type="w" for="ch" forName="triangle1" refType="h" fact="0.33"/>
          <dgm:constr type="t" for="ch" forName="triangle2" refType="h" fact="0.33"/>
          <dgm:constr type="l" for="ch" forName="triangle2" refType="h" fact="0.165"/>
          <dgm:constr type="h" for="ch" forName="triangle2" refType="h" fact="0.33"/>
          <dgm:constr type="w" for="ch" forName="triangle2" refType="h" fact="0.33"/>
          <dgm:constr type="t" for="ch" forName="triangle3" refType="h" fact="0.33"/>
          <dgm:constr type="l" for="ch" forName="triangle3" refType="h" fact="0.33"/>
          <dgm:constr type="h" for="ch" forName="triangle3" refType="h" fact="0.33"/>
          <dgm:constr type="w" for="ch" forName="triangle3" refType="h" fact="0.33"/>
          <dgm:constr type="t" for="ch" forName="triangle4" refType="h" fact="0.33"/>
          <dgm:constr type="l" for="ch" forName="triangle4" refType="h" fact="0.495"/>
          <dgm:constr type="h" for="ch" forName="triangle4" refType="h" fact="0.33"/>
          <dgm:constr type="w" for="ch" forName="triangle4" refType="h" fact="0.33"/>
          <dgm:constr type="t" for="ch" forName="triangle5" refType="h" fact="0.66"/>
          <dgm:constr type="l" for="ch" forName="triangle5"/>
          <dgm:constr type="h" for="ch" forName="triangle5" refType="h" fact="0.33"/>
          <dgm:constr type="w" for="ch" forName="triangle5" refType="h" fact="0.33"/>
          <dgm:constr type="t" for="ch" forName="triangle6" refType="h" fact="0.66"/>
          <dgm:constr type="l" for="ch" forName="triangle6" refType="h" fact="0.165"/>
          <dgm:constr type="h" for="ch" forName="triangle6" refType="h" fact="0.33"/>
          <dgm:constr type="w" for="ch" forName="triangle6" refType="h" fact="0.33"/>
          <dgm:constr type="t" for="ch" forName="triangle7" refType="h" fact="0.66"/>
          <dgm:constr type="l" for="ch" forName="triangle7" refType="h" fact="0.33"/>
          <dgm:constr type="h" for="ch" forName="triangle7" refType="h" fact="0.33"/>
          <dgm:constr type="w" for="ch" forName="triangle7" refType="h" fact="0.33"/>
          <dgm:constr type="t" for="ch" forName="triangle8" refType="h" fact="0.66"/>
          <dgm:constr type="l" for="ch" forName="triangle8" refType="h" fact="0.495"/>
          <dgm:constr type="h" for="ch" forName="triangle8" refType="h" fact="0.33"/>
          <dgm:constr type="w" for="ch" forName="triangle8" refType="h" fact="0.33"/>
          <dgm:constr type="t" for="ch" forName="triangle9" refType="h" fact="0.66"/>
          <dgm:constr type="l" for="ch" forName="triangle9" refType="h" fact="0.66"/>
          <dgm:constr type="h" for="ch" forName="triangle9" refType="h" fact="0.33"/>
          <dgm:constr type="w" for="ch" forName="triangle9" refType="h" fact="0.33"/>
        </dgm:constrLst>
      </dgm:else>
    </dgm:choose>
    <dgm:ruleLst/>
    <dgm:choose name="Name6">
      <dgm:if name="Name7" axis="ch" ptType="node" func="cnt" op="gte" val="1">
        <dgm:layoutNode name="triangle1" styleLbl="node1">
          <dgm:varLst>
            <dgm:bulletEnabled val="1"/>
          </dgm:varLst>
          <dgm:alg type="tx">
            <dgm:param type="txAnchorVertCh" val="mid"/>
          </dgm:alg>
          <dgm:shape xmlns:r="http://schemas.openxmlformats.org/officeDocument/2006/relationships" type="triangle"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8"/>
    </dgm:choose>
    <dgm:choose name="Name9">
      <dgm:if name="Name10" axis="ch" ptType="node" func="cnt" op="gte" val="2">
        <dgm:layoutNode name="triangle2" styleLbl="node1">
          <dgm:varLst>
            <dgm:bulletEnabled val="1"/>
          </dgm:varLst>
          <dgm:alg type="tx">
            <dgm:param type="txAnchorVertCh" val="mid"/>
          </dgm:alg>
          <dgm:shape xmlns:r="http://schemas.openxmlformats.org/officeDocument/2006/relationships" type="triangle" r:blip="">
            <dgm:adjLst/>
          </dgm:shape>
          <dgm:choose name="Name11">
            <dgm:if name="Name12" func="var" arg="dir" op="equ" val="norm">
              <dgm:presOf axis="ch desOrSelf" ptType="node node" st="2 1" cnt="1 0"/>
            </dgm:if>
            <dgm:else name="Name13">
              <dgm:presOf axis="ch desOrSelf" ptType="node node" st="4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3" styleLbl="node1">
          <dgm:varLst>
            <dgm:bulletEnabled val="1"/>
          </dgm:varLst>
          <dgm:alg type="tx">
            <dgm:param type="txAnchorVertCh" val="mid"/>
          </dgm:alg>
          <dgm:shape xmlns:r="http://schemas.openxmlformats.org/officeDocument/2006/relationships" rot="180" type="triangle"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4" styleLbl="node1">
          <dgm:varLst>
            <dgm:bulletEnabled val="1"/>
          </dgm:varLst>
          <dgm:alg type="tx">
            <dgm:param type="txAnchorVertCh" val="mid"/>
          </dgm:alg>
          <dgm:shape xmlns:r="http://schemas.openxmlformats.org/officeDocument/2006/relationships" type="triangle" r:blip="">
            <dgm:adjLst/>
          </dgm:shape>
          <dgm:choose name="Name14">
            <dgm:if name="Name15" func="var" arg="dir" op="equ" val="norm">
              <dgm:presOf axis="ch desOrSelf" ptType="node node" st="4 1" cnt="1 0"/>
            </dgm:if>
            <dgm:else name="Name16">
              <dgm:presOf axis="ch desOrSelf" ptType="node node" st="2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7"/>
    </dgm:choose>
    <dgm:choose name="Name18">
      <dgm:if name="Name19" axis="ch" ptType="node" func="cnt" op="gte" val="5">
        <dgm:layoutNode name="triangle5" styleLbl="node1">
          <dgm:varLst>
            <dgm:bulletEnabled val="1"/>
          </dgm:varLst>
          <dgm:alg type="tx">
            <dgm:param type="txAnchorVertCh" val="mid"/>
          </dgm:alg>
          <dgm:shape xmlns:r="http://schemas.openxmlformats.org/officeDocument/2006/relationships" type="triangle" r:blip="">
            <dgm:adjLst/>
          </dgm:shape>
          <dgm:choose name="Name20">
            <dgm:if name="Name21" func="var" arg="dir" op="equ" val="norm">
              <dgm:presOf axis="ch desOrSelf" ptType="node node" st="5 1" cnt="1 0"/>
            </dgm:if>
            <dgm:else name="Name22">
              <dgm:presOf axis="ch desOrSelf" ptType="node node" st="9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6" styleLbl="node1">
          <dgm:varLst>
            <dgm:bulletEnabled val="1"/>
          </dgm:varLst>
          <dgm:alg type="tx">
            <dgm:param type="txAnchorVertCh" val="mid"/>
          </dgm:alg>
          <dgm:shape xmlns:r="http://schemas.openxmlformats.org/officeDocument/2006/relationships" rot="180" type="triangle" r:blip="">
            <dgm:adjLst/>
          </dgm:shape>
          <dgm:choose name="Name23">
            <dgm:if name="Name24" func="var" arg="dir" op="equ" val="norm">
              <dgm:presOf axis="ch desOrSelf" ptType="node node" st="6 1" cnt="1 0"/>
            </dgm:if>
            <dgm:else name="Name25">
              <dgm:presOf axis="ch desOrSelf" ptType="node node" st="8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7" styleLbl="node1">
          <dgm:varLst>
            <dgm:bulletEnabled val="1"/>
          </dgm:varLst>
          <dgm:alg type="tx">
            <dgm:param type="txAnchorVertCh" val="mid"/>
          </dgm:alg>
          <dgm:shape xmlns:r="http://schemas.openxmlformats.org/officeDocument/2006/relationships" type="triangle" r:blip="">
            <dgm:adjLst/>
          </dgm:shape>
          <dgm:presOf axis="ch desOrSelf" ptType="node node" st="7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8" styleLbl="node1">
          <dgm:varLst>
            <dgm:bulletEnabled val="1"/>
          </dgm:varLst>
          <dgm:alg type="tx">
            <dgm:param type="txAnchorVertCh" val="mid"/>
          </dgm:alg>
          <dgm:shape xmlns:r="http://schemas.openxmlformats.org/officeDocument/2006/relationships" rot="180" type="triangle" r:blip="">
            <dgm:adjLst/>
          </dgm:shape>
          <dgm:choose name="Name26">
            <dgm:if name="Name27" func="var" arg="dir" op="equ" val="norm">
              <dgm:presOf axis="ch desOrSelf" ptType="node node" st="8 1" cnt="1 0"/>
            </dgm:if>
            <dgm:else name="Name28">
              <dgm:presOf axis="ch desOrSelf" ptType="node node" st="6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9" styleLbl="node1">
          <dgm:varLst>
            <dgm:bulletEnabled val="1"/>
          </dgm:varLst>
          <dgm:alg type="tx">
            <dgm:param type="txAnchorVertCh" val="mid"/>
          </dgm:alg>
          <dgm:shape xmlns:r="http://schemas.openxmlformats.org/officeDocument/2006/relationships" type="triangle" r:blip="">
            <dgm:adjLst/>
          </dgm:shape>
          <dgm:choose name="Name29">
            <dgm:if name="Name30" func="var" arg="dir" op="equ" val="norm">
              <dgm:presOf axis="ch desOrSelf" ptType="node node" st="9 1" cnt="1 0"/>
            </dgm:if>
            <dgm:else name="Name31">
              <dgm:presOf axis="ch desOrSelf" ptType="node node" st="5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2"/>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4/30/2025</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 Id="rId4" Type="http://schemas.openxmlformats.org/officeDocument/2006/relationships/chart" Target="../charts/char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ED050-0E18-482B-59A0-E7781E2172D2}"/>
              </a:ext>
            </a:extLst>
          </p:cNvPr>
          <p:cNvSpPr>
            <a:spLocks noGrp="1"/>
          </p:cNvSpPr>
          <p:nvPr>
            <p:ph type="ctrTitle"/>
          </p:nvPr>
        </p:nvSpPr>
        <p:spPr/>
        <p:txBody>
          <a:bodyPr/>
          <a:lstStyle/>
          <a:p>
            <a:r>
              <a:rPr lang="en-US" dirty="0"/>
              <a:t>Metacritic’s Best Games</a:t>
            </a:r>
          </a:p>
        </p:txBody>
      </p:sp>
      <p:sp>
        <p:nvSpPr>
          <p:cNvPr id="3" name="Subtitle 2">
            <a:extLst>
              <a:ext uri="{FF2B5EF4-FFF2-40B4-BE49-F238E27FC236}">
                <a16:creationId xmlns:a16="http://schemas.microsoft.com/office/drawing/2014/main" id="{017EDF2E-1B91-4700-9CDA-F2DE600FD18A}"/>
              </a:ext>
            </a:extLst>
          </p:cNvPr>
          <p:cNvSpPr>
            <a:spLocks noGrp="1"/>
          </p:cNvSpPr>
          <p:nvPr>
            <p:ph type="subTitle" idx="1"/>
          </p:nvPr>
        </p:nvSpPr>
        <p:spPr/>
        <p:txBody>
          <a:bodyPr/>
          <a:lstStyle/>
          <a:p>
            <a:r>
              <a:rPr lang="en-US" dirty="0"/>
              <a:t>By Hunter McHenry</a:t>
            </a:r>
          </a:p>
        </p:txBody>
      </p:sp>
    </p:spTree>
    <p:extLst>
      <p:ext uri="{BB962C8B-B14F-4D97-AF65-F5344CB8AC3E}">
        <p14:creationId xmlns:p14="http://schemas.microsoft.com/office/powerpoint/2010/main" val="29947701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37B5E-B000-D9B3-FE6B-2249907CDB2A}"/>
              </a:ext>
            </a:extLst>
          </p:cNvPr>
          <p:cNvSpPr>
            <a:spLocks noGrp="1"/>
          </p:cNvSpPr>
          <p:nvPr>
            <p:ph type="title"/>
          </p:nvPr>
        </p:nvSpPr>
        <p:spPr/>
        <p:txBody>
          <a:bodyPr/>
          <a:lstStyle/>
          <a:p>
            <a:r>
              <a:rPr lang="en-US" dirty="0"/>
              <a:t>Why?</a:t>
            </a:r>
          </a:p>
        </p:txBody>
      </p:sp>
      <p:sp>
        <p:nvSpPr>
          <p:cNvPr id="3" name="Content Placeholder 2">
            <a:extLst>
              <a:ext uri="{FF2B5EF4-FFF2-40B4-BE49-F238E27FC236}">
                <a16:creationId xmlns:a16="http://schemas.microsoft.com/office/drawing/2014/main" id="{61B51978-9532-6C16-75F8-5B09EFF85A82}"/>
              </a:ext>
            </a:extLst>
          </p:cNvPr>
          <p:cNvSpPr>
            <a:spLocks noGrp="1"/>
          </p:cNvSpPr>
          <p:nvPr>
            <p:ph idx="1"/>
          </p:nvPr>
        </p:nvSpPr>
        <p:spPr/>
        <p:txBody>
          <a:bodyPr/>
          <a:lstStyle/>
          <a:p>
            <a:r>
              <a:rPr lang="en-US" dirty="0"/>
              <a:t>I like video games, and I have enough base knowledge in the subject matter to not get completely lost in the search for data.</a:t>
            </a:r>
          </a:p>
          <a:p>
            <a:r>
              <a:rPr lang="en-US" dirty="0"/>
              <a:t>I was curious about which company has published the most beloved games. I have a feeling it is going to be Nintendo for reasons I will explain.</a:t>
            </a:r>
          </a:p>
        </p:txBody>
      </p:sp>
      <p:graphicFrame>
        <p:nvGraphicFramePr>
          <p:cNvPr id="4" name="Diagram 3">
            <a:extLst>
              <a:ext uri="{FF2B5EF4-FFF2-40B4-BE49-F238E27FC236}">
                <a16:creationId xmlns:a16="http://schemas.microsoft.com/office/drawing/2014/main" id="{FD355C72-8C66-A21A-F326-F73FF6AA6FA3}"/>
              </a:ext>
            </a:extLst>
          </p:cNvPr>
          <p:cNvGraphicFramePr/>
          <p:nvPr>
            <p:extLst>
              <p:ext uri="{D42A27DB-BD31-4B8C-83A1-F6EECF244321}">
                <p14:modId xmlns:p14="http://schemas.microsoft.com/office/powerpoint/2010/main" val="1074260232"/>
              </p:ext>
            </p:extLst>
          </p:nvPr>
        </p:nvGraphicFramePr>
        <p:xfrm>
          <a:off x="5737726" y="1056550"/>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83460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A93C9-47C2-022C-72FE-852621674122}"/>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2EEC3B71-0DC3-6954-970C-DD80B760E319}"/>
              </a:ext>
            </a:extLst>
          </p:cNvPr>
          <p:cNvSpPr>
            <a:spLocks noGrp="1"/>
          </p:cNvSpPr>
          <p:nvPr>
            <p:ph idx="1"/>
          </p:nvPr>
        </p:nvSpPr>
        <p:spPr/>
        <p:txBody>
          <a:bodyPr/>
          <a:lstStyle/>
          <a:p>
            <a:r>
              <a:rPr lang="en-US" dirty="0"/>
              <a:t>I used a Kaggle data set called “Metacritic's Best Games and Reviews – 2025”</a:t>
            </a:r>
          </a:p>
          <a:p>
            <a:r>
              <a:rPr lang="en-US" dirty="0"/>
              <a:t>This was made by Davut Bayik</a:t>
            </a:r>
          </a:p>
        </p:txBody>
      </p:sp>
      <p:pic>
        <p:nvPicPr>
          <p:cNvPr id="1027" name="Picture 3">
            <a:extLst>
              <a:ext uri="{FF2B5EF4-FFF2-40B4-BE49-F238E27FC236}">
                <a16:creationId xmlns:a16="http://schemas.microsoft.com/office/drawing/2014/main" id="{C86CF96A-9B29-788C-AD35-33F45A8EDA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25853" y="4912769"/>
            <a:ext cx="3866147" cy="1945231"/>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Kaggle - Wikipedia">
            <a:extLst>
              <a:ext uri="{FF2B5EF4-FFF2-40B4-BE49-F238E27FC236}">
                <a16:creationId xmlns:a16="http://schemas.microsoft.com/office/drawing/2014/main" id="{FDC4ECA2-105E-7F2E-0709-496B5B1EE2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25853" y="3128211"/>
            <a:ext cx="3866148" cy="1813153"/>
          </a:xfrm>
          <a:prstGeom prst="rect">
            <a:avLst/>
          </a:prstGeom>
          <a:noFill/>
          <a:extLst>
            <a:ext uri="{909E8E84-426E-40DD-AFC4-6F175D3DCCD1}">
              <a14:hiddenFill xmlns:a14="http://schemas.microsoft.com/office/drawing/2010/main">
                <a:solidFill>
                  <a:srgbClr val="FFFFFF"/>
                </a:solidFill>
              </a14:hiddenFill>
            </a:ext>
          </a:extLst>
        </p:spPr>
      </p:pic>
      <p:sp>
        <p:nvSpPr>
          <p:cNvPr id="5" name="Multiplication Sign 4">
            <a:extLst>
              <a:ext uri="{FF2B5EF4-FFF2-40B4-BE49-F238E27FC236}">
                <a16:creationId xmlns:a16="http://schemas.microsoft.com/office/drawing/2014/main" id="{0286B331-DEDE-930B-6F10-7EFF50F48A8A}"/>
              </a:ext>
            </a:extLst>
          </p:cNvPr>
          <p:cNvSpPr/>
          <p:nvPr/>
        </p:nvSpPr>
        <p:spPr>
          <a:xfrm>
            <a:off x="9705472" y="4847609"/>
            <a:ext cx="1331495" cy="911283"/>
          </a:xfrm>
          <a:prstGeom prst="mathMultiply">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5203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72317-17A0-7B79-DA1C-E76B642FA9CF}"/>
              </a:ext>
            </a:extLst>
          </p:cNvPr>
          <p:cNvSpPr>
            <a:spLocks noGrp="1"/>
          </p:cNvSpPr>
          <p:nvPr>
            <p:ph type="title"/>
          </p:nvPr>
        </p:nvSpPr>
        <p:spPr/>
        <p:txBody>
          <a:bodyPr/>
          <a:lstStyle/>
          <a:p>
            <a:r>
              <a:rPr lang="en-US" dirty="0"/>
              <a:t>Meta Score</a:t>
            </a:r>
          </a:p>
        </p:txBody>
      </p:sp>
      <p:sp>
        <p:nvSpPr>
          <p:cNvPr id="3" name="Content Placeholder 2">
            <a:extLst>
              <a:ext uri="{FF2B5EF4-FFF2-40B4-BE49-F238E27FC236}">
                <a16:creationId xmlns:a16="http://schemas.microsoft.com/office/drawing/2014/main" id="{B4DDA0EC-1C31-6E18-1103-E08FCEB64046}"/>
              </a:ext>
            </a:extLst>
          </p:cNvPr>
          <p:cNvSpPr>
            <a:spLocks noGrp="1"/>
          </p:cNvSpPr>
          <p:nvPr>
            <p:ph idx="1"/>
          </p:nvPr>
        </p:nvSpPr>
        <p:spPr/>
        <p:txBody>
          <a:bodyPr/>
          <a:lstStyle/>
          <a:p>
            <a:r>
              <a:rPr lang="en-US" dirty="0"/>
              <a:t>I picked out some of the most well-known publishers in the industry and used them as points of reference for one another. </a:t>
            </a:r>
          </a:p>
          <a:p>
            <a:r>
              <a:rPr lang="en-US" dirty="0"/>
              <a:t>The </a:t>
            </a:r>
            <a:r>
              <a:rPr lang="en-US" dirty="0" err="1"/>
              <a:t>metascore</a:t>
            </a:r>
            <a:r>
              <a:rPr lang="en-US" dirty="0"/>
              <a:t> is the average critic score on the website (usually the final score for the product)</a:t>
            </a:r>
          </a:p>
        </p:txBody>
      </p:sp>
      <p:graphicFrame>
        <p:nvGraphicFramePr>
          <p:cNvPr id="4" name="Chart 3">
            <a:extLst>
              <a:ext uri="{FF2B5EF4-FFF2-40B4-BE49-F238E27FC236}">
                <a16:creationId xmlns:a16="http://schemas.microsoft.com/office/drawing/2014/main" id="{049FEF7C-FC15-7DD6-147D-701720EBCF88}"/>
              </a:ext>
            </a:extLst>
          </p:cNvPr>
          <p:cNvGraphicFramePr>
            <a:graphicFrameLocks/>
          </p:cNvGraphicFramePr>
          <p:nvPr>
            <p:extLst>
              <p:ext uri="{D42A27DB-BD31-4B8C-83A1-F6EECF244321}">
                <p14:modId xmlns:p14="http://schemas.microsoft.com/office/powerpoint/2010/main" val="2623093492"/>
              </p:ext>
            </p:extLst>
          </p:nvPr>
        </p:nvGraphicFramePr>
        <p:xfrm>
          <a:off x="5550568" y="3882189"/>
          <a:ext cx="6641431" cy="297581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23461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142000"/>
                <a:satMod val="200000"/>
                <a:lumMod val="118000"/>
              </a:schemeClr>
            </a:gs>
            <a:gs pos="100000">
              <a:schemeClr val="bg2">
                <a:shade val="94000"/>
                <a:hueMod val="22000"/>
                <a:satMod val="220000"/>
                <a:lumMod val="62000"/>
              </a:schemeClr>
            </a:gs>
          </a:gsLst>
          <a:lin ang="6120000" scaled="1"/>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F0322F0-012F-48C5-A9E3-87031E56DA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9F4454-2CF5-05CC-2D25-6E46EE78A092}"/>
              </a:ext>
            </a:extLst>
          </p:cNvPr>
          <p:cNvSpPr>
            <a:spLocks noGrp="1"/>
          </p:cNvSpPr>
          <p:nvPr>
            <p:ph type="title"/>
          </p:nvPr>
        </p:nvSpPr>
        <p:spPr>
          <a:xfrm>
            <a:off x="684212" y="4487332"/>
            <a:ext cx="8534400" cy="1507067"/>
          </a:xfrm>
        </p:spPr>
        <p:txBody>
          <a:bodyPr>
            <a:normAutofit/>
          </a:bodyPr>
          <a:lstStyle/>
          <a:p>
            <a:r>
              <a:rPr lang="en-US" dirty="0"/>
              <a:t>User Score</a:t>
            </a:r>
          </a:p>
        </p:txBody>
      </p:sp>
      <p:sp>
        <p:nvSpPr>
          <p:cNvPr id="3" name="Content Placeholder 2">
            <a:extLst>
              <a:ext uri="{FF2B5EF4-FFF2-40B4-BE49-F238E27FC236}">
                <a16:creationId xmlns:a16="http://schemas.microsoft.com/office/drawing/2014/main" id="{753F7B33-A23F-C55E-881C-BA9D1FD4B876}"/>
              </a:ext>
            </a:extLst>
          </p:cNvPr>
          <p:cNvSpPr>
            <a:spLocks noGrp="1"/>
          </p:cNvSpPr>
          <p:nvPr>
            <p:ph idx="1"/>
          </p:nvPr>
        </p:nvSpPr>
        <p:spPr>
          <a:xfrm>
            <a:off x="684212" y="685800"/>
            <a:ext cx="7201259" cy="3615267"/>
          </a:xfrm>
        </p:spPr>
        <p:txBody>
          <a:bodyPr>
            <a:normAutofit/>
          </a:bodyPr>
          <a:lstStyle/>
          <a:p>
            <a:r>
              <a:rPr lang="en-US" dirty="0"/>
              <a:t>I realized with how this list is put together (top meta scores of all time) the averages for each company for would similar. My next attempt was with the user scores to maybe get some outliers. Users are usually less divisive, but the scores were equally as close, just lower on average. </a:t>
            </a:r>
          </a:p>
        </p:txBody>
      </p:sp>
      <p:grpSp>
        <p:nvGrpSpPr>
          <p:cNvPr id="11" name="Group 10">
            <a:extLst>
              <a:ext uri="{FF2B5EF4-FFF2-40B4-BE49-F238E27FC236}">
                <a16:creationId xmlns:a16="http://schemas.microsoft.com/office/drawing/2014/main" id="{BB21ECC8-D59E-4EC3-AB86-BB8287D36B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33837"/>
            <a:ext cx="2981858" cy="3208867"/>
            <a:chOff x="9206969" y="2963333"/>
            <a:chExt cx="2981858" cy="3208867"/>
          </a:xfrm>
        </p:grpSpPr>
        <p:cxnSp>
          <p:nvCxnSpPr>
            <p:cNvPr id="12" name="Straight Connector 11">
              <a:extLst>
                <a:ext uri="{FF2B5EF4-FFF2-40B4-BE49-F238E27FC236}">
                  <a16:creationId xmlns:a16="http://schemas.microsoft.com/office/drawing/2014/main" id="{9BA7704C-4F1B-4A65-960A-C337D98172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50D56AAB-476B-4FBA-B689-CF00440FD4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C8E8D151-5B52-42D8-B4AC-D6CE5597D7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ECAC3197-0DF9-46B6-A868-651D45687C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8F1EDB15-1758-4D74-A843-B0D3F3DA923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graphicFrame>
        <p:nvGraphicFramePr>
          <p:cNvPr id="4" name="Chart 3">
            <a:extLst>
              <a:ext uri="{FF2B5EF4-FFF2-40B4-BE49-F238E27FC236}">
                <a16:creationId xmlns:a16="http://schemas.microsoft.com/office/drawing/2014/main" id="{A459B083-6976-D242-5237-5AD062FD7CD6}"/>
              </a:ext>
            </a:extLst>
          </p:cNvPr>
          <p:cNvGraphicFramePr>
            <a:graphicFrameLocks/>
          </p:cNvGraphicFramePr>
          <p:nvPr>
            <p:extLst>
              <p:ext uri="{D42A27DB-BD31-4B8C-83A1-F6EECF244321}">
                <p14:modId xmlns:p14="http://schemas.microsoft.com/office/powerpoint/2010/main" val="482957411"/>
              </p:ext>
            </p:extLst>
          </p:nvPr>
        </p:nvGraphicFramePr>
        <p:xfrm>
          <a:off x="7885471" y="685800"/>
          <a:ext cx="4130066" cy="530859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66112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F7D26-CC51-FF09-1CB6-291D573F015B}"/>
              </a:ext>
            </a:extLst>
          </p:cNvPr>
          <p:cNvSpPr>
            <a:spLocks noGrp="1"/>
          </p:cNvSpPr>
          <p:nvPr>
            <p:ph type="title"/>
          </p:nvPr>
        </p:nvSpPr>
        <p:spPr/>
        <p:txBody>
          <a:bodyPr/>
          <a:lstStyle/>
          <a:p>
            <a:r>
              <a:rPr lang="en-US" dirty="0"/>
              <a:t>Game Count</a:t>
            </a:r>
          </a:p>
        </p:txBody>
      </p:sp>
      <p:sp>
        <p:nvSpPr>
          <p:cNvPr id="3" name="Content Placeholder 2">
            <a:extLst>
              <a:ext uri="{FF2B5EF4-FFF2-40B4-BE49-F238E27FC236}">
                <a16:creationId xmlns:a16="http://schemas.microsoft.com/office/drawing/2014/main" id="{AD95E91F-36B3-106B-80F4-964D705F9A9C}"/>
              </a:ext>
            </a:extLst>
          </p:cNvPr>
          <p:cNvSpPr>
            <a:spLocks noGrp="1"/>
          </p:cNvSpPr>
          <p:nvPr>
            <p:ph idx="1"/>
          </p:nvPr>
        </p:nvSpPr>
        <p:spPr/>
        <p:txBody>
          <a:bodyPr/>
          <a:lstStyle/>
          <a:p>
            <a:r>
              <a:rPr lang="en-US" dirty="0"/>
              <a:t>With all of my numbers being quite similar I tried a new approach. Since it is a list of the best, the way to tell which publisher released more critically acclaimed games was to simply count them.</a:t>
            </a:r>
          </a:p>
        </p:txBody>
      </p:sp>
    </p:spTree>
    <p:extLst>
      <p:ext uri="{BB962C8B-B14F-4D97-AF65-F5344CB8AC3E}">
        <p14:creationId xmlns:p14="http://schemas.microsoft.com/office/powerpoint/2010/main" val="4059105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084412C7-52DF-1A04-B2FF-28DD8F66A17A}"/>
              </a:ext>
            </a:extLst>
          </p:cNvPr>
          <p:cNvGraphicFramePr>
            <a:graphicFrameLocks/>
          </p:cNvGraphicFramePr>
          <p:nvPr>
            <p:extLst>
              <p:ext uri="{D42A27DB-BD31-4B8C-83A1-F6EECF244321}">
                <p14:modId xmlns:p14="http://schemas.microsoft.com/office/powerpoint/2010/main" val="3960478413"/>
              </p:ext>
            </p:extLst>
          </p:nvPr>
        </p:nvGraphicFramePr>
        <p:xfrm>
          <a:off x="0" y="0"/>
          <a:ext cx="12192000" cy="3429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049FEF7C-FC15-7DD6-147D-701720EBCF88}"/>
              </a:ext>
            </a:extLst>
          </p:cNvPr>
          <p:cNvGraphicFramePr>
            <a:graphicFrameLocks/>
          </p:cNvGraphicFramePr>
          <p:nvPr>
            <p:extLst>
              <p:ext uri="{D42A27DB-BD31-4B8C-83A1-F6EECF244321}">
                <p14:modId xmlns:p14="http://schemas.microsoft.com/office/powerpoint/2010/main" val="1199901950"/>
              </p:ext>
            </p:extLst>
          </p:nvPr>
        </p:nvGraphicFramePr>
        <p:xfrm>
          <a:off x="1" y="3429000"/>
          <a:ext cx="6096000" cy="3429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A459B083-6976-D242-5237-5AD062FD7CD6}"/>
              </a:ext>
            </a:extLst>
          </p:cNvPr>
          <p:cNvGraphicFramePr>
            <a:graphicFrameLocks/>
          </p:cNvGraphicFramePr>
          <p:nvPr>
            <p:extLst>
              <p:ext uri="{D42A27DB-BD31-4B8C-83A1-F6EECF244321}">
                <p14:modId xmlns:p14="http://schemas.microsoft.com/office/powerpoint/2010/main" val="1590743289"/>
              </p:ext>
            </p:extLst>
          </p:nvPr>
        </p:nvGraphicFramePr>
        <p:xfrm>
          <a:off x="6096000" y="3429000"/>
          <a:ext cx="6096000" cy="34290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837261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9E72C-A7F5-4CA1-34AA-E44A284ED03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B3E5D8F5-D5D0-BE4B-BBA3-FFC6E36C5969}"/>
              </a:ext>
            </a:extLst>
          </p:cNvPr>
          <p:cNvSpPr>
            <a:spLocks noGrp="1"/>
          </p:cNvSpPr>
          <p:nvPr>
            <p:ph idx="1"/>
          </p:nvPr>
        </p:nvSpPr>
        <p:spPr/>
        <p:txBody>
          <a:bodyPr/>
          <a:lstStyle/>
          <a:p>
            <a:r>
              <a:rPr lang="en-US" dirty="0"/>
              <a:t>From the data I have shown with the graphs, I have learned my initial assumption was correct. Nintendo had the most games on the list by a large margin. Nintendo used to have a stranglehold on the gaming industry in the 90’s and early 2000’s. If I were to do this in excel, I would have parsed out the average year of the games on the list to see how dominant Nintendo </a:t>
            </a:r>
            <a:r>
              <a:rPr lang="en-US"/>
              <a:t>really was.</a:t>
            </a:r>
            <a:endParaRPr lang="en-US" dirty="0"/>
          </a:p>
        </p:txBody>
      </p:sp>
    </p:spTree>
    <p:extLst>
      <p:ext uri="{BB962C8B-B14F-4D97-AF65-F5344CB8AC3E}">
        <p14:creationId xmlns:p14="http://schemas.microsoft.com/office/powerpoint/2010/main" val="3513939305"/>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AD2E03"/>
      </a:dk2>
      <a:lt2>
        <a:srgbClr val="D75626"/>
      </a:lt2>
      <a:accent1>
        <a:srgbClr val="760603"/>
      </a:accent1>
      <a:accent2>
        <a:srgbClr val="FA9C1F"/>
      </a:accent2>
      <a:accent3>
        <a:srgbClr val="D9BB55"/>
      </a:accent3>
      <a:accent4>
        <a:srgbClr val="829551"/>
      </a:accent4>
      <a:accent5>
        <a:srgbClr val="58A28B"/>
      </a:accent5>
      <a:accent6>
        <a:srgbClr val="426480"/>
      </a:accent6>
      <a:hlink>
        <a:srgbClr val="460402"/>
      </a:hlink>
      <a:folHlink>
        <a:srgbClr val="99111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42000"/>
                <a:satMod val="200000"/>
                <a:lumMod val="118000"/>
              </a:schemeClr>
            </a:gs>
            <a:gs pos="100000">
              <a:schemeClr val="phClr">
                <a:shade val="94000"/>
                <a:hueMod val="22000"/>
                <a:satMod val="220000"/>
                <a:lumMod val="6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903AAAE-3EA5-424A-B142-CC51DC1F897D}"/>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Slice</Template>
  <TotalTime>42</TotalTime>
  <Words>327</Words>
  <Application>Microsoft Office PowerPoint</Application>
  <PresentationFormat>Widescreen</PresentationFormat>
  <Paragraphs>22</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Century Gothic</vt:lpstr>
      <vt:lpstr>Wingdings 3</vt:lpstr>
      <vt:lpstr>Slice</vt:lpstr>
      <vt:lpstr>Metacritic’s Best Games</vt:lpstr>
      <vt:lpstr>Why?</vt:lpstr>
      <vt:lpstr>Data Sources</vt:lpstr>
      <vt:lpstr>Meta Score</vt:lpstr>
      <vt:lpstr>User Score</vt:lpstr>
      <vt:lpstr>Game Count</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Hunter McHenry</dc:creator>
  <cp:lastModifiedBy>Hunter McHenry</cp:lastModifiedBy>
  <cp:revision>5</cp:revision>
  <dcterms:created xsi:type="dcterms:W3CDTF">2025-04-30T18:59:41Z</dcterms:created>
  <dcterms:modified xsi:type="dcterms:W3CDTF">2025-04-30T19:42:25Z</dcterms:modified>
</cp:coreProperties>
</file>

<file path=docProps/thumbnail.jpeg>
</file>